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2" r:id="rId2"/>
    <p:sldId id="327" r:id="rId3"/>
    <p:sldId id="257" r:id="rId4"/>
    <p:sldId id="328" r:id="rId5"/>
    <p:sldId id="289" r:id="rId6"/>
    <p:sldId id="326" r:id="rId7"/>
    <p:sldId id="283" r:id="rId8"/>
    <p:sldId id="285" r:id="rId9"/>
    <p:sldId id="329" r:id="rId10"/>
    <p:sldId id="286" r:id="rId11"/>
    <p:sldId id="288" r:id="rId12"/>
    <p:sldId id="338" r:id="rId13"/>
    <p:sldId id="334" r:id="rId14"/>
    <p:sldId id="308" r:id="rId15"/>
    <p:sldId id="312" r:id="rId16"/>
    <p:sldId id="313" r:id="rId17"/>
    <p:sldId id="310" r:id="rId18"/>
    <p:sldId id="314" r:id="rId19"/>
    <p:sldId id="299" r:id="rId20"/>
    <p:sldId id="301" r:id="rId21"/>
    <p:sldId id="324" r:id="rId22"/>
    <p:sldId id="316" r:id="rId23"/>
    <p:sldId id="325" r:id="rId24"/>
    <p:sldId id="332" r:id="rId25"/>
    <p:sldId id="333" r:id="rId26"/>
    <p:sldId id="303" r:id="rId27"/>
    <p:sldId id="304" r:id="rId28"/>
    <p:sldId id="306" r:id="rId29"/>
    <p:sldId id="340" r:id="rId30"/>
    <p:sldId id="319" r:id="rId31"/>
    <p:sldId id="342" r:id="rId32"/>
    <p:sldId id="318" r:id="rId33"/>
    <p:sldId id="307" r:id="rId34"/>
    <p:sldId id="322" r:id="rId35"/>
    <p:sldId id="32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99"/>
    <a:srgbClr val="660066"/>
    <a:srgbClr val="FFFF00"/>
    <a:srgbClr val="006600"/>
    <a:srgbClr val="00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1" autoAdjust="0"/>
    <p:restoredTop sz="94660"/>
  </p:normalViewPr>
  <p:slideViewPr>
    <p:cSldViewPr>
      <p:cViewPr varScale="1">
        <p:scale>
          <a:sx n="91" d="100"/>
          <a:sy n="91" d="100"/>
        </p:scale>
        <p:origin x="13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notesViewPr>
    <p:cSldViewPr>
      <p:cViewPr varScale="1">
        <p:scale>
          <a:sx n="113" d="100"/>
          <a:sy n="113" d="100"/>
        </p:scale>
        <p:origin x="-21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56CAF7A0-284A-4A9B-9C59-D581799BEF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fld id="{F20A86F9-4183-471B-A691-AD28C1439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A8078-3FAC-44EF-9601-9DDC3EC86E9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C31C8-C1C8-413C-9019-A89F95E8F47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09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58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824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81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87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7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52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3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97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1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6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2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518525" y="13652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97D7078-ACC2-4BC9-A646-D6B4E04FC12B}" type="slidenum">
              <a:rPr lang="en-US" altLang="en-US" sz="2400">
                <a:solidFill>
                  <a:schemeClr val="tx1"/>
                </a:solidFill>
                <a:effectLst/>
              </a:rPr>
              <a:pPr/>
              <a:t>‹#›</a:t>
            </a:fld>
            <a:endParaRPr lang="en-US" altLang="en-US" sz="2400">
              <a:solidFill>
                <a:schemeClr val="tx1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2001.w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\\ABLFAC\Faculty_Lockers\SOU\nrapp\My%20Documents\Chemistry%201%20Power%20Point\LetsPlay.wav" TargetMode="External"/><Relationship Id="rId1" Type="http://schemas.openxmlformats.org/officeDocument/2006/relationships/audio" Target="file:///\\ABLFAC\Faculty_Lockers\SOU\nrapp\My%20Documents\Chemistry%201%20Power%20Point\Round1.wav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Z:\My%20Documents\Chemistry%201%20Power%20Point\radioactivityofeverydayob.mov" TargetMode="External"/><Relationship Id="rId1" Type="http://schemas.openxmlformats.org/officeDocument/2006/relationships/video" Target="file:///Z:\My%20Documents\Chemistry%201%20Power%20Point\geigercounter.mo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Rapp\My%20Documents\Chemistry%20Power%20Point\TAHDAH1.WA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772400" cy="838200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Chemistry</a:t>
            </a:r>
            <a:endParaRPr lang="en-US" alt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76363"/>
            <a:ext cx="8864600" cy="50244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4278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bomb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0" y="0"/>
            <a:ext cx="2514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Chemistry I – Chapter 25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Chemistry I Honors – Chapter 19 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ICP – Chapter 18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0" y="5424488"/>
            <a:ext cx="3200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SAVE PAPER AND INK!!! When you print out the notes on PowerPoint, print "Handouts" instead of "Slides" in the print setup. Also, turn off the backgrounds (Tools&gt;Options&gt;Print&gt;UNcheck "Background Printing")!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" fill="hold"/>
                                        <p:tgtEl>
                                          <p:spTgt spid="54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Reactions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emission</a:t>
            </a:r>
            <a:endParaRPr lang="en-US" alt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7864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  <a:effectLst/>
              </a:rPr>
              <a:t>Note that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mass number (A) is unchanged</a:t>
            </a:r>
            <a:r>
              <a:rPr lang="en-US" altLang="en-US" sz="3200" b="1">
                <a:solidFill>
                  <a:schemeClr val="accent2"/>
                </a:solidFill>
                <a:effectLst/>
              </a:rPr>
              <a:t> and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atomic number (Z) goes up by 1</a:t>
            </a:r>
            <a:r>
              <a:rPr lang="en-US" altLang="en-US" sz="3200" b="1">
                <a:solidFill>
                  <a:schemeClr val="accent2"/>
                </a:solidFill>
                <a:effectLst/>
              </a:rPr>
              <a:t>.</a:t>
            </a:r>
            <a:endParaRPr lang="en-US" altLang="en-US" sz="3200">
              <a:solidFill>
                <a:schemeClr val="tx1"/>
              </a:solidFill>
              <a:effectLst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80010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53400" cy="685800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Other Types of Nuclear Reactions</a:t>
            </a: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Positron (</a:t>
            </a:r>
            <a:r>
              <a:rPr lang="en-US" altLang="en-US" sz="28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8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a positive electron</a:t>
            </a:r>
            <a:endParaRPr lang="en-US" altLang="en-US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191000"/>
            <a:ext cx="81026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33400" y="3656013"/>
            <a:ext cx="823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capture: </a:t>
            </a:r>
            <a:r>
              <a:rPr lang="en-US" altLang="en-US">
                <a:solidFill>
                  <a:schemeClr val="tx1"/>
                </a:solidFill>
                <a:effectLst/>
              </a:rPr>
              <a:t>the capture of an electron</a:t>
            </a:r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508000" y="1828800"/>
            <a:ext cx="8128000" cy="1473200"/>
            <a:chOff x="320" y="1152"/>
            <a:chExt cx="5120" cy="928"/>
          </a:xfrm>
        </p:grpSpPr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152"/>
              <a:ext cx="5120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2640" y="1680"/>
              <a:ext cx="33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1"/>
                  </a:solidFill>
                  <a:effectLst/>
                </a:rPr>
                <a:t>207</a:t>
              </a:r>
              <a:endParaRPr lang="en-US" altLang="en-US" sz="240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4800" y="1680"/>
              <a:ext cx="33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chemeClr val="tx1"/>
                  </a:solidFill>
                  <a:effectLst/>
                </a:rPr>
                <a:t>207</a:t>
              </a:r>
              <a:endParaRPr lang="en-US" altLang="en-US" sz="240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	What radioactive isotope is produced in the following bombardment of boron?</a:t>
            </a:r>
            <a:endParaRPr lang="en-US" altLang="en-US" sz="2800" b="1" i="1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/>
              <a:t>	</a:t>
            </a:r>
          </a:p>
          <a:p>
            <a:pPr>
              <a:buFontTx/>
              <a:buNone/>
            </a:pPr>
            <a:r>
              <a:rPr lang="en-US" altLang="en-US" b="1"/>
              <a:t>	</a:t>
            </a:r>
            <a:r>
              <a:rPr lang="en-US" altLang="en-US" b="1" baseline="30000"/>
              <a:t>10</a:t>
            </a:r>
            <a:r>
              <a:rPr lang="en-US" altLang="en-US" b="1"/>
              <a:t>B     +  </a:t>
            </a:r>
            <a:r>
              <a:rPr lang="en-US" altLang="en-US" b="1" baseline="30000"/>
              <a:t>4</a:t>
            </a:r>
            <a:r>
              <a:rPr lang="en-US" altLang="en-US" b="1"/>
              <a:t>He 	         	?   +    </a:t>
            </a:r>
            <a:r>
              <a:rPr lang="en-US" altLang="en-US" b="1" baseline="30000"/>
              <a:t>1</a:t>
            </a:r>
            <a:r>
              <a:rPr lang="en-US" altLang="en-US" b="1"/>
              <a:t>n </a:t>
            </a:r>
          </a:p>
          <a:p>
            <a:pPr>
              <a:buFontTx/>
              <a:buNone/>
            </a:pPr>
            <a:r>
              <a:rPr lang="en-US" altLang="en-US" b="1"/>
              <a:t>    </a:t>
            </a:r>
            <a:r>
              <a:rPr lang="en-US" altLang="en-US" b="1" baseline="30000"/>
              <a:t>5                   2          		                 	  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3429000" y="3962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5480" name="20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8" fill="hold"/>
                                        <p:tgtEl>
                                          <p:spTgt spid="105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Write Nuclear Equations!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3000"/>
              <a:t>	</a:t>
            </a:r>
            <a:r>
              <a:rPr lang="en-US" altLang="en-US" sz="3000" b="1">
                <a:solidFill>
                  <a:srgbClr val="000066"/>
                </a:solidFill>
              </a:rPr>
              <a:t>Write the nuclear equation for the beta emitter Co-60.</a:t>
            </a:r>
          </a:p>
          <a:p>
            <a:pPr>
              <a:buFontTx/>
              <a:buNone/>
            </a:pPr>
            <a:r>
              <a:rPr lang="en-US" altLang="en-US" sz="3000"/>
              <a:t>	</a:t>
            </a:r>
            <a:r>
              <a:rPr lang="en-US" altLang="en-US" sz="3400"/>
              <a:t>	</a:t>
            </a:r>
            <a:endParaRPr lang="en-US" altLang="en-US" sz="2800" b="1">
              <a:solidFill>
                <a:schemeClr val="accent1"/>
              </a:solidFill>
            </a:endParaRPr>
          </a:p>
        </p:txBody>
      </p:sp>
      <p:pic>
        <p:nvPicPr>
          <p:cNvPr id="1013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1" name="LetsPl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2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680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Artificial Nuclear Reactions</a:t>
            </a: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New elements or new isotopes of known elements are produced by bombarding an atom with a subatomic particle such as a proton or neutron -- or even a much heavier particle such as 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He and 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Reactions using neutrons are called 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ray is usually emitted.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Radioisotopes used in medicine are often made by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reactions.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Artificial Nuclear Reactions</a:t>
            </a: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is production of radioactive </a:t>
            </a:r>
            <a:r>
              <a:rPr lang="en-US" altLang="en-US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 for use in studies of P uptake in the body.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 +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 +  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endParaRPr lang="en-US" altLang="en-US" sz="28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Transuranium Elements</a:t>
            </a:r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Elements beyond 92 </a:t>
            </a:r>
            <a:r>
              <a:rPr lang="en-US" altLang="en-US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(transuranium)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made starting with an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238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 +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 +  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 		---&gt;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93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Np  +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b</a:t>
            </a:r>
            <a:endParaRPr lang="en-US" altLang="en-US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93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Np  	---&gt;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94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  +  </a:t>
            </a:r>
            <a:r>
              <a:rPr lang="en-US" altLang="en-US" sz="40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40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alt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b</a:t>
            </a:r>
            <a:endParaRPr lang="en-US" altLang="en-US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altLang="en-US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Fission</a:t>
            </a:r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408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Fission</a:t>
            </a:r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562600"/>
          </a:xfrm>
        </p:spPr>
        <p:txBody>
          <a:bodyPr/>
          <a:lstStyle/>
          <a:p>
            <a:pPr algn="ctr">
              <a:lnSpc>
                <a:spcPct val="135000"/>
              </a:lnSpc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Fission is the splitting of atoms</a:t>
            </a:r>
          </a:p>
          <a:p>
            <a:pPr algn="ctr">
              <a:lnSpc>
                <a:spcPct val="135000"/>
              </a:lnSpc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are usually very large, so that they are not as stable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Fission chain has three general steps: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  </a:t>
            </a:r>
            <a:r>
              <a:rPr lang="en-US" alt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Initiation.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Reaction of a single atom starts the chain (e.g., </a:t>
            </a:r>
            <a:r>
              <a:rPr lang="en-US" altLang="en-US" sz="2800" b="1" baseline="30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235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+ neutron)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	  </a:t>
            </a:r>
            <a:r>
              <a:rPr lang="en-US" altLang="en-US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Propagation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236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 fission releases neutrons that initiate other fissions</a:t>
            </a:r>
          </a:p>
          <a:p>
            <a:pPr>
              <a:lnSpc>
                <a:spcPct val="135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 </a:t>
            </a:r>
            <a:r>
              <a:rPr lang="en-US" altLang="en-US" sz="28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___________ 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2895600" cy="3810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Stability of Nuclei</a:t>
            </a:r>
            <a:endParaRPr lang="en-US" altLang="en-US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0"/>
            <a:ext cx="280193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77724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Tx/>
              <a:buChar char="•"/>
            </a:pPr>
            <a:r>
              <a:rPr lang="en-US" altLang="en-US" sz="2400" b="1">
                <a:solidFill>
                  <a:schemeClr val="tx1"/>
                </a:solidFill>
                <a:effectLst/>
              </a:rPr>
              <a:t>  Out of &gt; 300 stable isotopes:</a:t>
            </a:r>
            <a:endParaRPr lang="en-US" altLang="en-US" sz="2000" b="1">
              <a:solidFill>
                <a:schemeClr val="tx1"/>
              </a:solidFill>
              <a:effectLst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219200" y="3733800"/>
            <a:ext cx="464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209800" y="30480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371600" y="3124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422525" y="3108325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762375" y="31242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1219200" y="4800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219200" y="40386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306513" y="3276600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804988" y="3048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498725" y="39624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157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3733800" y="3962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52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590800" y="48006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810000" y="4800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4419600" y="3946525"/>
            <a:ext cx="1887538" cy="457200"/>
            <a:chOff x="2784" y="2486"/>
            <a:chExt cx="1189" cy="288"/>
          </a:xfrm>
        </p:grpSpPr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2784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3494" y="2486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31</a:t>
              </a:r>
              <a:r>
                <a:rPr lang="en-US" altLang="en-US" sz="2400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</a:t>
              </a:r>
              <a:r>
                <a:rPr lang="en-US" altLang="en-US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7128" name="Group 24"/>
          <p:cNvGrpSpPr>
            <a:grpSpLocks/>
          </p:cNvGrpSpPr>
          <p:nvPr/>
        </p:nvGrpSpPr>
        <p:grpSpPr bwMode="auto">
          <a:xfrm>
            <a:off x="2438400" y="5257800"/>
            <a:ext cx="658813" cy="898525"/>
            <a:chOff x="1536" y="3312"/>
            <a:chExt cx="415" cy="566"/>
          </a:xfrm>
        </p:grpSpPr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1776" y="33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Text Box 23"/>
            <p:cNvSpPr txBox="1">
              <a:spLocks noChangeArrowheads="1"/>
            </p:cNvSpPr>
            <p:nvPr/>
          </p:nvSpPr>
          <p:spPr bwMode="auto">
            <a:xfrm>
              <a:off x="1536" y="3590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30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19</a:t>
              </a:r>
              <a:r>
                <a:rPr lang="en-US" altLang="en-US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  <a:r>
                <a:rPr lang="en-US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4191000" y="5181600"/>
            <a:ext cx="3533775" cy="914400"/>
            <a:chOff x="2640" y="3264"/>
            <a:chExt cx="2226" cy="576"/>
          </a:xfrm>
        </p:grpSpPr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2688" y="3264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2640" y="3552"/>
              <a:ext cx="2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baseline="30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en-US" sz="2000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altLang="en-US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H, </a:t>
              </a:r>
              <a:r>
                <a:rPr lang="en-US" altLang="en-US" sz="2400" baseline="30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r>
                <a:rPr lang="en-US" altLang="en-US" sz="2400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altLang="en-US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Li, </a:t>
              </a:r>
              <a:r>
                <a:rPr lang="en-US" altLang="en-US" sz="2400" baseline="30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  <a:r>
                <a:rPr lang="en-US" altLang="en-US" sz="2400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r>
                <a:rPr lang="en-US" altLang="en-US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B, </a:t>
              </a:r>
              <a:r>
                <a:rPr lang="en-US" altLang="en-US" sz="2400" baseline="30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14</a:t>
              </a:r>
              <a:r>
                <a:rPr lang="en-US" altLang="en-US" sz="2400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  <a:r>
                <a:rPr lang="en-US" altLang="en-US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N, </a:t>
              </a:r>
              <a:r>
                <a:rPr lang="en-US" altLang="en-US" sz="2400" baseline="30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180</a:t>
              </a:r>
              <a:r>
                <a:rPr lang="en-US" altLang="en-US" sz="2400" baseline="-250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73</a:t>
              </a:r>
              <a:r>
                <a:rPr lang="en-US" altLang="en-US" sz="240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Radioactivity</a:t>
            </a:r>
            <a:endParaRPr lang="en-US" altLang="en-US" sz="72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6096000" cy="3581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pieces of evidence for the fact that atoms are made of smaller particles came from the work of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________ 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(1876-1934).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 discovered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________</a:t>
            </a: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spontaneous disintegration of some elements into smaller pieces.</a:t>
            </a:r>
          </a:p>
        </p:txBody>
      </p:sp>
      <p:pic>
        <p:nvPicPr>
          <p:cNvPr id="942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1701800" cy="256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787400" y="13716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1181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2057400"/>
          </a:xfrm>
        </p:spPr>
        <p:txBody>
          <a:bodyPr/>
          <a:lstStyle/>
          <a:p>
            <a:pPr algn="l"/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Band of Stability and Radioactive Decay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r>
              <a:rPr lang="en-US" altLang="en-US" sz="3200" b="1">
                <a:solidFill>
                  <a:srgbClr val="000066"/>
                </a:solidFill>
              </a:rPr>
              <a:t>Representation of a fission process.</a:t>
            </a:r>
          </a:p>
        </p:txBody>
      </p:sp>
      <p:pic>
        <p:nvPicPr>
          <p:cNvPr id="82947" name="Picture 3" descr="Zumdahl1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9350"/>
            <a:ext cx="5638800" cy="5251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Fission &amp; POWER</a:t>
            </a:r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800600" cy="4800600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Currently about 103 nuclear power plants in the U.S. and about 435 worldwide.</a:t>
            </a:r>
          </a:p>
          <a:p>
            <a:pPr>
              <a:lnSpc>
                <a:spcPct val="135000"/>
              </a:lnSpc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17% of the world’s energy comes from nuclear.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3401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000066"/>
                </a:solidFill>
              </a:rPr>
              <a:t>Figure 19.6:</a:t>
            </a:r>
            <a:r>
              <a:rPr lang="en-US" altLang="en-US" sz="2800">
                <a:solidFill>
                  <a:srgbClr val="000066"/>
                </a:solidFill>
              </a:rPr>
              <a:t> Diagram of a nuclear power plant.</a:t>
            </a:r>
          </a:p>
        </p:txBody>
      </p:sp>
      <p:pic>
        <p:nvPicPr>
          <p:cNvPr id="83971" name="Picture 3" descr="Zumdahl1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62800" cy="54879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6248400" y="2590800"/>
            <a:ext cx="2895600" cy="2209800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Nuclear Fusion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/>
              <a:t>Fusion </a:t>
            </a:r>
          </a:p>
          <a:p>
            <a:pPr>
              <a:buFontTx/>
              <a:buNone/>
            </a:pPr>
            <a:r>
              <a:rPr lang="en-US" altLang="en-US" sz="3000" b="1"/>
              <a:t>	</a:t>
            </a:r>
            <a:r>
              <a:rPr lang="en-US" altLang="en-US" sz="3000"/>
              <a:t>small nuclei combine</a:t>
            </a:r>
          </a:p>
          <a:p>
            <a:pPr>
              <a:buFontTx/>
              <a:buNone/>
            </a:pPr>
            <a:endParaRPr lang="en-US" altLang="en-US" sz="3000"/>
          </a:p>
          <a:p>
            <a:pPr>
              <a:buFontTx/>
              <a:buNone/>
            </a:pPr>
            <a:r>
              <a:rPr lang="en-US" altLang="en-US" sz="3000" b="1"/>
              <a:t>	</a:t>
            </a:r>
            <a:r>
              <a:rPr lang="en-US" altLang="en-US" sz="3000" b="1" baseline="30000"/>
              <a:t>2</a:t>
            </a:r>
            <a:r>
              <a:rPr lang="en-US" altLang="en-US" sz="3000" b="1"/>
              <a:t>H    +     </a:t>
            </a:r>
            <a:r>
              <a:rPr lang="en-US" altLang="en-US" sz="3000" b="1" baseline="30000"/>
              <a:t>3</a:t>
            </a:r>
            <a:r>
              <a:rPr lang="en-US" altLang="en-US" sz="3000" b="1"/>
              <a:t>H             </a:t>
            </a:r>
            <a:r>
              <a:rPr lang="en-US" altLang="en-US" sz="3000" b="1" baseline="30000"/>
              <a:t>4</a:t>
            </a:r>
            <a:r>
              <a:rPr lang="en-US" altLang="en-US" sz="3000" b="1"/>
              <a:t>He    +  </a:t>
            </a:r>
            <a:r>
              <a:rPr lang="en-US" altLang="en-US" sz="3000" b="1" baseline="30000"/>
              <a:t>1</a:t>
            </a:r>
            <a:r>
              <a:rPr lang="en-US" altLang="en-US" sz="3000" b="1"/>
              <a:t>n  +</a:t>
            </a:r>
          </a:p>
          <a:p>
            <a:pPr>
              <a:buFontTx/>
              <a:buNone/>
            </a:pPr>
            <a:r>
              <a:rPr lang="en-US" altLang="en-US" sz="3000" b="1"/>
              <a:t>   </a:t>
            </a:r>
            <a:r>
              <a:rPr lang="en-US" altLang="en-US" sz="3000" b="1" baseline="30000"/>
              <a:t>1                      1                         2                    0</a:t>
            </a:r>
          </a:p>
          <a:p>
            <a:pPr>
              <a:buFontTx/>
              <a:buNone/>
            </a:pPr>
            <a:endParaRPr lang="en-US" altLang="en-US" sz="3000" b="1" baseline="30000"/>
          </a:p>
          <a:p>
            <a:pPr>
              <a:buFontTx/>
              <a:buNone/>
            </a:pPr>
            <a:r>
              <a:rPr lang="en-US" altLang="en-US" sz="3000" b="1"/>
              <a:t>	Occurs in the sun and other stars</a:t>
            </a:r>
          </a:p>
          <a:p>
            <a:pPr>
              <a:buFontTx/>
              <a:buNone/>
            </a:pPr>
            <a:endParaRPr lang="en-US" altLang="en-US" sz="3000" b="1"/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7391400" y="2362200"/>
            <a:ext cx="1524000" cy="3124200"/>
          </a:xfrm>
          <a:prstGeom prst="irregularSeal2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2895600" y="43434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Nuclear Fusion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>
                <a:solidFill>
                  <a:srgbClr val="000066"/>
                </a:solidFill>
              </a:rPr>
              <a:t>Fusion </a:t>
            </a:r>
          </a:p>
          <a:p>
            <a:r>
              <a:rPr lang="en-US" altLang="en-US" sz="4000" b="1">
                <a:solidFill>
                  <a:srgbClr val="000066"/>
                </a:solidFill>
              </a:rPr>
              <a:t>Excessive heat can not be contained</a:t>
            </a:r>
          </a:p>
          <a:p>
            <a:r>
              <a:rPr lang="en-US" altLang="en-US" sz="4000" b="1">
                <a:solidFill>
                  <a:srgbClr val="000066"/>
                </a:solidFill>
              </a:rPr>
              <a:t>Attempts at “cold” fusion have FAILED.</a:t>
            </a:r>
          </a:p>
          <a:p>
            <a:r>
              <a:rPr lang="en-US" altLang="en-US" sz="4000" b="1">
                <a:solidFill>
                  <a:srgbClr val="000066"/>
                </a:solidFill>
              </a:rPr>
              <a:t>“Hot” fusion is difficult to contain</a:t>
            </a:r>
          </a:p>
          <a:p>
            <a:pPr>
              <a:buFontTx/>
              <a:buNone/>
            </a:pPr>
            <a:r>
              <a:rPr lang="en-US" altLang="en-US" sz="3000" b="1"/>
              <a:t>	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9916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Half-Life</a:t>
            </a:r>
            <a:endParaRPr lang="en-US" altLang="en-US" sz="3200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04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HALF-LIFE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is the time that it takes for 1/2 a sample to decompose.</a:t>
            </a:r>
          </a:p>
          <a:p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rate of a nuclear transformation depends only on the “reactant” concentration.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31800" y="1981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9916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Half-Life</a:t>
            </a: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</a:br>
            <a:endParaRPr lang="en-US" altLang="en-US" sz="3200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409700"/>
            <a:ext cx="7708900" cy="4038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46125" y="5775325"/>
            <a:ext cx="7864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Decay of 20.0 mg of 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O. What remains after 3 half-lives? After 5 half-lives?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Kinetics of Radioactive Decay</a:t>
            </a:r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21336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For each duration (half-life), one half of the substance decomposes.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</a:rPr>
              <a:t>For example:  Ra-234 has a half-life of 3.6 days</a:t>
            </a:r>
            <a:br>
              <a:rPr lang="en-US" altLang="en-US" sz="2800" b="1">
                <a:solidFill>
                  <a:srgbClr val="000066"/>
                </a:solidFill>
              </a:rPr>
            </a:br>
            <a:r>
              <a:rPr lang="en-US" altLang="en-US" b="1"/>
              <a:t>If you start with 50 grams of Ra-234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800" b="1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800" b="1">
              <a:solidFill>
                <a:srgbClr val="000066"/>
              </a:solidFill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44913"/>
            <a:ext cx="3727450" cy="2654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28600" y="3886200"/>
            <a:ext cx="45720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After 3.6 days &gt; 25 grams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After 7.2 days &gt; 12.5 grams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After 10.8 days &gt; 6.25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Learning Check!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000"/>
              <a:t>  </a:t>
            </a:r>
            <a:r>
              <a:rPr lang="en-US" altLang="en-US" sz="3000" b="1"/>
              <a:t>The half life of I-123 is 13 hr.  How much of a 64 mg sample of I-123 is left after 39 hours?  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Reactions vs. Normal Chemical Changes</a:t>
            </a:r>
            <a:endParaRPr lang="en-US" altLang="en-US" sz="66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419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reactions involve the nucleus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nucleus opens, and protons and neutrons are rearranged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opening of the nucleus releases a tremendous amount of energy that holds the nucleus together – called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binding energy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“Normal” Chemical Reactions involve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</a:t>
            </a: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not protons and neutrons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87400" y="13716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Effects of Radiation</a:t>
            </a:r>
            <a:endParaRPr lang="en-US" altLang="en-US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9988"/>
            <a:ext cx="86868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584200" y="11430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Geiger Counter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67600" cy="533400"/>
          </a:xfrm>
        </p:spPr>
        <p:txBody>
          <a:bodyPr/>
          <a:lstStyle/>
          <a:p>
            <a:r>
              <a:rPr lang="en-US" altLang="en-US" sz="2800" b="1">
                <a:solidFill>
                  <a:srgbClr val="000066"/>
                </a:solidFill>
              </a:rPr>
              <a:t>Used to detect radioactive substances</a:t>
            </a:r>
          </a:p>
        </p:txBody>
      </p:sp>
      <p:pic>
        <p:nvPicPr>
          <p:cNvPr id="110599" name="geigercounter.mov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505200"/>
            <a:ext cx="3530600" cy="26479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1" name="radioactivityofeverydayob.mov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505200"/>
            <a:ext cx="3505200" cy="26289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0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59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6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1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350"/>
            <a:ext cx="75057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Radiocarbon Dating</a:t>
            </a: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Radioactive C-14 is formed in the upper atmosphere by nuclear reactions initiated by neutrons in cosmic radiation</a:t>
            </a:r>
          </a:p>
          <a:p>
            <a:pPr algn="ctr">
              <a:buFontTx/>
              <a:buNone/>
            </a:pP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  +  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  +  </a:t>
            </a:r>
            <a:r>
              <a:rPr lang="en-US" altLang="en-US" sz="28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C-14 is oxidized to CO</a:t>
            </a:r>
            <a:r>
              <a:rPr lang="en-US" altLang="en-US" sz="28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circulates through the biosphere.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When a plant dies, the C-14 is not replenished.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C-14 continues to decay with t</a:t>
            </a:r>
            <a:r>
              <a:rPr lang="en-US" altLang="en-US" sz="28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en-US" alt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5730 years.</a:t>
            </a:r>
            <a:endParaRPr lang="en-US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Activity of a sample can be used to date the sample.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Medicine: Imaging</a:t>
            </a:r>
            <a:endParaRPr lang="en-US" altLang="en-US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584200" y="1219200"/>
            <a:ext cx="77978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576388"/>
            <a:ext cx="8496300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787525" y="4800600"/>
            <a:ext cx="556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Thyroid imaging using Tc-99m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990600"/>
            <a:ext cx="4953000" cy="609600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Food Irradiation</a:t>
            </a:r>
            <a:endParaRPr lang="en-US" altLang="en-US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7772400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can be irradiated with 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rays from 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 or 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137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Irradiated milk has a shelf life of 3 mo. without refrigeration.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USDA has approved irradiation of meats and eggs.</a:t>
            </a:r>
            <a:endParaRPr lang="en-US" alt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endParaRPr lang="en-US" altLang="en-US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374900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838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Mass Defect</a:t>
            </a:r>
            <a:endParaRPr lang="en-US" altLang="en-US" sz="72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2895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mass can be converted into energy</a:t>
            </a:r>
          </a:p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Shown by a very famous equation!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b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E=mc</a:t>
            </a:r>
            <a:r>
              <a:rPr lang="en-US" altLang="en-US" sz="4400" b="1" baseline="30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baseline="30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87400" y="13716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38" name="TAHDAH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524000" y="4191000"/>
            <a:ext cx="2057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1295400" y="4267200"/>
            <a:ext cx="3048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2590800" y="4267200"/>
            <a:ext cx="2286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04800" y="4800600"/>
            <a:ext cx="2819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Speed of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95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95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audio>
          </p:childTnLst>
        </p:cTn>
      </p:par>
    </p:tnLst>
    <p:bldLst>
      <p:bldP spid="95235" grpId="0" build="p" autoUpdateAnimBg="0"/>
      <p:bldP spid="95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Types of Radiation</a:t>
            </a:r>
            <a:endParaRPr lang="en-US" altLang="en-US"/>
          </a:p>
        </p:txBody>
      </p:sp>
      <p:graphicFrame>
        <p:nvGraphicFramePr>
          <p:cNvPr id="36883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6019800" y="3733800"/>
          <a:ext cx="9017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Equation" r:id="rId3" imgW="215640" imgH="228600" progId="Equation.3">
                  <p:embed/>
                </p:oleObj>
              </mc:Choice>
              <mc:Fallback>
                <p:oleObj name="Equation" r:id="rId3" imgW="21564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901700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6019800" y="2209800"/>
          <a:ext cx="12128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Equation" r:id="rId5" imgW="291960" imgH="228600" progId="Equation.3">
                  <p:embed/>
                </p:oleObj>
              </mc:Choice>
              <mc:Fallback>
                <p:oleObj name="Equation" r:id="rId5" imgW="29196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09800"/>
                        <a:ext cx="12128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787400" y="17526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2133600"/>
            <a:ext cx="533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Alpha (</a:t>
            </a:r>
            <a:r>
              <a:rPr lang="el-GR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ά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) – a positively charged helium isotope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 - </a:t>
            </a:r>
            <a:r>
              <a:rPr lang="en-US" alt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 usually ignore the charge because it involves electrons, not protons and neutrons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Beta (</a:t>
            </a:r>
            <a:r>
              <a:rPr lang="el-GR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) – an electron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Gamma (</a:t>
            </a:r>
            <a:r>
              <a:rPr lang="el-GR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γ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) – pure energy; called a ray rather than a particle</a:t>
            </a:r>
            <a:endParaRPr lang="el-GR" altLang="en-US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791200" y="22098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6887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6172200" y="5105400"/>
          <a:ext cx="7048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05400"/>
                        <a:ext cx="7048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Other Nuclear Particles</a:t>
            </a:r>
            <a:endParaRPr lang="en-US" altLang="en-US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251575" y="3213100"/>
          <a:ext cx="5889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Equation" r:id="rId3" imgW="215640" imgH="228600" progId="Equation.3">
                  <p:embed/>
                </p:oleObj>
              </mc:Choice>
              <mc:Fallback>
                <p:oleObj name="Equation" r:id="rId3" imgW="2156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3213100"/>
                        <a:ext cx="5889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251575" y="1828800"/>
          <a:ext cx="7493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Equation" r:id="rId5" imgW="190440" imgH="241200" progId="Equation.3">
                  <p:embed/>
                </p:oleObj>
              </mc:Choice>
              <mc:Fallback>
                <p:oleObj name="Equation" r:id="rId5" imgW="1904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1828800"/>
                        <a:ext cx="7493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787400" y="17526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5334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Neutron</a:t>
            </a:r>
            <a:endParaRPr lang="en-US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Positron – a positive electron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Proton – usually referred to as hydrogen-1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Any other elemental isotope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791200" y="22098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9216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172200" y="4360863"/>
          <a:ext cx="7048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360863"/>
                        <a:ext cx="7048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Penetrating Ability</a:t>
            </a:r>
            <a:endParaRPr lang="en-US" alt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87500"/>
            <a:ext cx="74295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787400" y="13716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Balancing Nuclear Reactions</a:t>
            </a:r>
            <a:endParaRPr lang="en-US" alt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787400" y="11430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38200" y="1219200"/>
            <a:ext cx="6934200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3200" b="1">
                <a:effectLst/>
              </a:rPr>
              <a:t>In the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reactants</a:t>
            </a:r>
            <a:r>
              <a:rPr lang="en-US" altLang="en-US" sz="3200" b="1">
                <a:effectLst/>
              </a:rPr>
              <a:t> (starting materials – on the left side of an equation) and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products</a:t>
            </a:r>
            <a:r>
              <a:rPr lang="en-US" altLang="en-US" sz="3200" b="1">
                <a:effectLst/>
              </a:rPr>
              <a:t> (final products – on the right side of an equation)</a:t>
            </a:r>
          </a:p>
          <a:p>
            <a:endParaRPr lang="en-US" altLang="en-US" sz="3200" b="1">
              <a:effectLst/>
            </a:endParaRPr>
          </a:p>
          <a:p>
            <a:r>
              <a:rPr lang="en-US" altLang="en-US" sz="3200">
                <a:effectLst/>
              </a:rPr>
              <a:t>	</a:t>
            </a:r>
            <a:r>
              <a:rPr lang="en-US" altLang="en-US" sz="3200" b="1">
                <a:effectLst/>
              </a:rPr>
              <a:t>Atomic numbers must balance</a:t>
            </a:r>
          </a:p>
          <a:p>
            <a:r>
              <a:rPr lang="en-US" altLang="en-US" sz="3200" b="1">
                <a:effectLst/>
              </a:rPr>
              <a:t>			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and</a:t>
            </a:r>
          </a:p>
          <a:p>
            <a:r>
              <a:rPr lang="en-US" altLang="en-US" sz="3200" b="1">
                <a:effectLst/>
              </a:rPr>
              <a:t>	Mass numbers must balance</a:t>
            </a:r>
          </a:p>
          <a:p>
            <a:endParaRPr lang="en-US" altLang="en-US" sz="3200" b="1">
              <a:effectLst/>
            </a:endParaRPr>
          </a:p>
          <a:p>
            <a:pPr>
              <a:buFontTx/>
              <a:buChar char="•"/>
            </a:pPr>
            <a:r>
              <a:rPr lang="en-US" altLang="en-US" sz="3200" b="1">
                <a:effectLst/>
              </a:rPr>
              <a:t>Use a particle or isotope to fill in the missing protons and neutrons</a:t>
            </a: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Nuclear Reactions</a:t>
            </a:r>
            <a:endParaRPr lang="en-US" alt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096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emission</a:t>
            </a:r>
            <a:endParaRPr lang="en-US" alt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988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69925" y="3336925"/>
            <a:ext cx="7864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  <a:effectLst/>
              </a:rPr>
              <a:t>Note that mass number (A) goes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down</a:t>
            </a:r>
            <a:r>
              <a:rPr lang="en-US" altLang="en-US" sz="3200" b="1">
                <a:solidFill>
                  <a:schemeClr val="accent2"/>
                </a:solidFill>
                <a:effectLst/>
              </a:rPr>
              <a:t> by 4 and atomic number (Z) goes </a:t>
            </a:r>
            <a:r>
              <a:rPr lang="en-US" altLang="en-US" sz="3200" b="1">
                <a:solidFill>
                  <a:srgbClr val="FF0000"/>
                </a:solidFill>
                <a:effectLst/>
              </a:rPr>
              <a:t>down</a:t>
            </a:r>
            <a:r>
              <a:rPr lang="en-US" altLang="en-US" sz="3200" b="1">
                <a:solidFill>
                  <a:schemeClr val="accent2"/>
                </a:solidFill>
                <a:effectLst/>
              </a:rPr>
              <a:t> by 2.</a:t>
            </a:r>
            <a:endParaRPr lang="en-US" altLang="en-US" sz="3200">
              <a:solidFill>
                <a:schemeClr val="tx1"/>
              </a:solidFill>
              <a:effectLst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85800" y="4800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accent2"/>
                </a:solidFill>
                <a:effectLst/>
              </a:rPr>
              <a:t>Nucleons (nuclear particles… protons and neutrons) are rearranged but conserved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787400" y="1143000"/>
            <a:ext cx="711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  <p:bldP spid="96261" grpId="0" autoUpdateAnimBg="0"/>
      <p:bldP spid="96262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Traveler:Microsoft Office 98:Templates:Blank Presentation</Template>
  <TotalTime>0</TotalTime>
  <Words>865</Words>
  <Application>Microsoft Office PowerPoint</Application>
  <PresentationFormat>On-screen Show (4:3)</PresentationFormat>
  <Paragraphs>146</Paragraphs>
  <Slides>35</Slides>
  <Notes>2</Notes>
  <HiddenSlides>0</HiddenSlides>
  <MMClips>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</vt:lpstr>
      <vt:lpstr>Comic Sans MS</vt:lpstr>
      <vt:lpstr>Arial</vt:lpstr>
      <vt:lpstr>Symbol</vt:lpstr>
      <vt:lpstr>Blank Presentation</vt:lpstr>
      <vt:lpstr>Microsoft Equation 3.0</vt:lpstr>
      <vt:lpstr>Nuclear Chemistry</vt:lpstr>
      <vt:lpstr>Radioactivity</vt:lpstr>
      <vt:lpstr>Nuclear Reactions vs. Normal Chemical Changes</vt:lpstr>
      <vt:lpstr>Mass Defect</vt:lpstr>
      <vt:lpstr>Types of Radiation</vt:lpstr>
      <vt:lpstr>Other Nuclear Particles</vt:lpstr>
      <vt:lpstr>Penetrating Ability</vt:lpstr>
      <vt:lpstr>Balancing Nuclear Reactions</vt:lpstr>
      <vt:lpstr>Nuclear Reactions</vt:lpstr>
      <vt:lpstr>Nuclear Reactions</vt:lpstr>
      <vt:lpstr>Other Types of Nuclear Reactions</vt:lpstr>
      <vt:lpstr>Learning Check</vt:lpstr>
      <vt:lpstr>Write Nuclear Equations!</vt:lpstr>
      <vt:lpstr>Artificial Nuclear Reactions</vt:lpstr>
      <vt:lpstr>Artificial Nuclear Reactions</vt:lpstr>
      <vt:lpstr>Transuranium Elements</vt:lpstr>
      <vt:lpstr>Nuclear Fission</vt:lpstr>
      <vt:lpstr>Nuclear Fission</vt:lpstr>
      <vt:lpstr>Stability of Nuclei</vt:lpstr>
      <vt:lpstr>Band of Stability and Radioactive Decay</vt:lpstr>
      <vt:lpstr>Representation of a fission process.</vt:lpstr>
      <vt:lpstr>Nuclear Fission &amp; POWER</vt:lpstr>
      <vt:lpstr>Figure 19.6: Diagram of a nuclear power plant.</vt:lpstr>
      <vt:lpstr>Nuclear Fusion</vt:lpstr>
      <vt:lpstr>Nuclear Fusion</vt:lpstr>
      <vt:lpstr>Half-Life</vt:lpstr>
      <vt:lpstr>Half-Life </vt:lpstr>
      <vt:lpstr>Kinetics of Radioactive Decay</vt:lpstr>
      <vt:lpstr>Learning Check!</vt:lpstr>
      <vt:lpstr>Effects of Radiation</vt:lpstr>
      <vt:lpstr>Geiger Counter</vt:lpstr>
      <vt:lpstr>PowerPoint Presentation</vt:lpstr>
      <vt:lpstr>Radiocarbon Dating</vt:lpstr>
      <vt:lpstr>Nuclear Medicine: Imaging</vt:lpstr>
      <vt:lpstr>Food Irradiation</vt:lpstr>
    </vt:vector>
  </TitlesOfParts>
  <Company/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subject>Chemistry I (High School)</dc:subject>
  <dc:creator>Neil Rapp</dc:creator>
  <cp:keywords>radioactivity, nuclide, fission, fusion, alpha, beta, gamma, half life</cp:keywords>
  <cp:lastModifiedBy>Rapp, Delbert N</cp:lastModifiedBy>
  <cp:revision>200</cp:revision>
  <cp:lastPrinted>2002-11-22T02:50:48Z</cp:lastPrinted>
  <dcterms:created xsi:type="dcterms:W3CDTF">2001-09-04T02:03:12Z</dcterms:created>
  <dcterms:modified xsi:type="dcterms:W3CDTF">2019-09-13T13:08:16Z</dcterms:modified>
</cp:coreProperties>
</file>